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317" r:id="rId2"/>
    <p:sldId id="308" r:id="rId3"/>
    <p:sldId id="309" r:id="rId4"/>
    <p:sldId id="312" r:id="rId5"/>
    <p:sldId id="313" r:id="rId6"/>
    <p:sldId id="310" r:id="rId7"/>
    <p:sldId id="316" r:id="rId8"/>
    <p:sldId id="311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549239F2-2AB8-41AB-ADFD-4485B1FE8A8A}">
          <p14:sldIdLst>
            <p14:sldId id="317"/>
            <p14:sldId id="308"/>
            <p14:sldId id="309"/>
            <p14:sldId id="312"/>
            <p14:sldId id="313"/>
            <p14:sldId id="310"/>
            <p14:sldId id="316"/>
            <p14:sldId id="3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A29B"/>
    <a:srgbClr val="F82E75"/>
    <a:srgbClr val="F9B982"/>
    <a:srgbClr val="150043"/>
    <a:srgbClr val="CDBF97"/>
    <a:srgbClr val="8D7545"/>
    <a:srgbClr val="ECE8E5"/>
    <a:srgbClr val="E4CBCB"/>
    <a:srgbClr val="A88755"/>
    <a:srgbClr val="1F2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660"/>
  </p:normalViewPr>
  <p:slideViewPr>
    <p:cSldViewPr snapToGrid="0">
      <p:cViewPr varScale="1">
        <p:scale>
          <a:sx n="92" d="100"/>
          <a:sy n="92" d="100"/>
        </p:scale>
        <p:origin x="8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仓耳青禾体-谷力 W05" panose="02020400000000000000" pitchFamily="18" charset="-122"/>
                <a:ea typeface="仓耳青禾体-谷力 W05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仓耳青禾体-谷力 W05" panose="02020400000000000000" pitchFamily="18" charset="-122"/>
                <a:ea typeface="仓耳青禾体-谷力 W05" panose="02020400000000000000" pitchFamily="18" charset="-122"/>
              </a:defRPr>
            </a:lvl1pPr>
          </a:lstStyle>
          <a:p>
            <a:fld id="{11577D22-AD28-43FC-8EB4-B134A7D334C3}" type="datetimeFigureOut">
              <a:rPr lang="zh-CN" altLang="en-US" smtClean="0"/>
              <a:pPr/>
              <a:t>2021/6/9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仓耳青禾体-谷力 W05" panose="02020400000000000000" pitchFamily="18" charset="-122"/>
                <a:ea typeface="仓耳青禾体-谷力 W05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仓耳青禾体-谷力 W05" panose="02020400000000000000" pitchFamily="18" charset="-122"/>
                <a:ea typeface="仓耳青禾体-谷力 W05" panose="02020400000000000000" pitchFamily="18" charset="-122"/>
              </a:defRPr>
            </a:lvl1pPr>
          </a:lstStyle>
          <a:p>
            <a:fld id="{DA8C8EFA-96ED-4A18-B46D-8BDC030E3AF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6364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仓耳青禾体-谷力 W05" panose="02020400000000000000" pitchFamily="18" charset="-122"/>
        <a:ea typeface="仓耳青禾体-谷力 W05" panose="02020400000000000000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仓耳青禾体-谷力 W05" panose="02020400000000000000" pitchFamily="18" charset="-122"/>
        <a:ea typeface="仓耳青禾体-谷力 W05" panose="02020400000000000000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仓耳青禾体-谷力 W05" panose="02020400000000000000" pitchFamily="18" charset="-122"/>
        <a:ea typeface="仓耳青禾体-谷力 W05" panose="02020400000000000000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仓耳青禾体-谷力 W05" panose="02020400000000000000" pitchFamily="18" charset="-122"/>
        <a:ea typeface="仓耳青禾体-谷力 W05" panose="02020400000000000000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仓耳青禾体-谷力 W05" panose="02020400000000000000" pitchFamily="18" charset="-122"/>
        <a:ea typeface="仓耳青禾体-谷力 W05" panose="02020400000000000000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2.png"/><Relationship Id="rId18" Type="http://schemas.microsoft.com/office/2007/relationships/hdphoto" Target="../media/hdphoto4.wdp"/><Relationship Id="rId3" Type="http://schemas.openxmlformats.org/officeDocument/2006/relationships/image" Target="../media/image4.png"/><Relationship Id="rId21" Type="http://schemas.openxmlformats.org/officeDocument/2006/relationships/image" Target="../media/image17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20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11" Type="http://schemas.microsoft.com/office/2007/relationships/hdphoto" Target="../media/hdphoto2.wdp"/><Relationship Id="rId5" Type="http://schemas.openxmlformats.org/officeDocument/2006/relationships/image" Target="../media/image6.png"/><Relationship Id="rId15" Type="http://schemas.openxmlformats.org/officeDocument/2006/relationships/image" Target="../media/image13.png"/><Relationship Id="rId10" Type="http://schemas.openxmlformats.org/officeDocument/2006/relationships/image" Target="../media/image10.png"/><Relationship Id="rId19" Type="http://schemas.openxmlformats.org/officeDocument/2006/relationships/image" Target="../media/image16.png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microsoft.com/office/2007/relationships/hdphoto" Target="../media/hdphoto3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4C78D03-B87F-4CF7-B0F4-BD989CDC14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0" b="726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D1D8EDEA-E693-4C7B-8EF8-C0BBB1824368}"/>
              </a:ext>
            </a:extLst>
          </p:cNvPr>
          <p:cNvGrpSpPr/>
          <p:nvPr userDrawn="1"/>
        </p:nvGrpSpPr>
        <p:grpSpPr>
          <a:xfrm>
            <a:off x="10222293" y="149630"/>
            <a:ext cx="1778883" cy="360000"/>
            <a:chOff x="10311003" y="95040"/>
            <a:chExt cx="1778883" cy="36000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30023238-5DE4-45F7-8E5F-9A460E6914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00801" y="116374"/>
              <a:ext cx="589085" cy="31733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F3C8CFBD-0995-4921-9A07-903C551AB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11003" y="95040"/>
              <a:ext cx="990763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>
            <a:extLst>
              <a:ext uri="{FF2B5EF4-FFF2-40B4-BE49-F238E27FC236}">
                <a16:creationId xmlns:a16="http://schemas.microsoft.com/office/drawing/2014/main" id="{4CB08BAC-1EA8-4C8F-86BF-1B9D93857802}"/>
              </a:ext>
            </a:extLst>
          </p:cNvPr>
          <p:cNvSpPr/>
          <p:nvPr userDrawn="1"/>
        </p:nvSpPr>
        <p:spPr>
          <a:xfrm>
            <a:off x="-9272" y="-3"/>
            <a:ext cx="12201271" cy="6851176"/>
          </a:xfrm>
          <a:prstGeom prst="rect">
            <a:avLst/>
          </a:prstGeom>
          <a:solidFill>
            <a:srgbClr val="F7F7F7"/>
          </a:solidFill>
          <a:ln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" name="图片 60">
            <a:extLst>
              <a:ext uri="{FF2B5EF4-FFF2-40B4-BE49-F238E27FC236}">
                <a16:creationId xmlns:a16="http://schemas.microsoft.com/office/drawing/2014/main" id="{F9AFACA9-D594-4DEB-BECC-88620D3B51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0" b="726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4559B89A-60D1-4C03-B620-91773C2E34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53" r="82609"/>
          <a:stretch/>
        </p:blipFill>
        <p:spPr>
          <a:xfrm rot="944299">
            <a:off x="4315939" y="1652108"/>
            <a:ext cx="1687061" cy="2094931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FE32F49C-E838-46C5-AA82-222C21F798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88523">
            <a:off x="4810800" y="3768372"/>
            <a:ext cx="1128463" cy="958601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0823DAED-D578-4E8C-8511-F6CE9AD6A30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68040" y="4882858"/>
            <a:ext cx="1865706" cy="1715681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FC187742-D0BA-4D8F-A7A4-FF2264D4175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7796">
            <a:off x="5619983" y="1641986"/>
            <a:ext cx="2846968" cy="2622712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id="{DEF1EDE4-DF17-42CF-9DA5-54773F24AB2E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677" y="398642"/>
            <a:ext cx="1563627" cy="1874524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id="{3614586D-960B-4D52-8E51-64B11BBC488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328" y="-134730"/>
            <a:ext cx="2459741" cy="2581661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id="{6B3C5AD2-4CF7-4627-8517-ADE4A2506F0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13090">
            <a:off x="7025398" y="2997875"/>
            <a:ext cx="2124460" cy="2481077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E4362881-7094-45E2-B0E7-1B5A41649CD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1278814" y="2408681"/>
            <a:ext cx="3796341" cy="2206878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id="{9FF801EE-37C4-4A8B-B11C-0C1E6C3919A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9604">
            <a:off x="6993922" y="4578927"/>
            <a:ext cx="1546313" cy="1982857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BC7C9E92-19E1-4FFD-8918-CD424270248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529" y="1242510"/>
            <a:ext cx="1882478" cy="1599118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id="{4509601C-5871-45EB-8957-72079E76BAD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3891" flipH="1">
            <a:off x="4883580" y="560610"/>
            <a:ext cx="2763641" cy="1473615"/>
          </a:xfrm>
          <a:prstGeom prst="rect">
            <a:avLst/>
          </a:prstGeom>
        </p:spPr>
      </p:pic>
      <p:pic>
        <p:nvPicPr>
          <p:cNvPr id="55" name="图片 54">
            <a:extLst>
              <a:ext uri="{FF2B5EF4-FFF2-40B4-BE49-F238E27FC236}">
                <a16:creationId xmlns:a16="http://schemas.microsoft.com/office/drawing/2014/main" id="{090B68E7-359F-434E-AF4C-897184FEE5D1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7464">
            <a:off x="5783663" y="3645515"/>
            <a:ext cx="1667259" cy="2337821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id="{9CDE00CA-9B19-4E46-B872-F90ED1D4F3F3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479847" y="2173058"/>
            <a:ext cx="2209573" cy="2656029"/>
          </a:xfrm>
          <a:prstGeom prst="rect">
            <a:avLst/>
          </a:prstGeom>
        </p:spPr>
      </p:pic>
      <p:sp>
        <p:nvSpPr>
          <p:cNvPr id="62" name="矩形 61">
            <a:extLst>
              <a:ext uri="{FF2B5EF4-FFF2-40B4-BE49-F238E27FC236}">
                <a16:creationId xmlns:a16="http://schemas.microsoft.com/office/drawing/2014/main" id="{E086DFCE-92CB-4372-8E30-50CA7DA81D0F}"/>
              </a:ext>
            </a:extLst>
          </p:cNvPr>
          <p:cNvSpPr/>
          <p:nvPr userDrawn="1"/>
        </p:nvSpPr>
        <p:spPr>
          <a:xfrm>
            <a:off x="306773" y="357314"/>
            <a:ext cx="11569180" cy="6309607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标题 63">
            <a:extLst>
              <a:ext uri="{FF2B5EF4-FFF2-40B4-BE49-F238E27FC236}">
                <a16:creationId xmlns:a16="http://schemas.microsoft.com/office/drawing/2014/main" id="{69CD8715-9A57-4B08-9ABC-8111D5206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900" y="512243"/>
            <a:ext cx="2554208" cy="36724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1">
                <a:latin typeface="+mn-ea"/>
                <a:ea typeface="+mn-ea"/>
              </a:defRPr>
            </a:lvl1pPr>
          </a:lstStyle>
          <a:p>
            <a:endParaRPr lang="zh-CN" altLang="en-US" dirty="0"/>
          </a:p>
        </p:txBody>
      </p:sp>
      <p:sp>
        <p:nvSpPr>
          <p:cNvPr id="64" name="内容占位符 24">
            <a:extLst>
              <a:ext uri="{FF2B5EF4-FFF2-40B4-BE49-F238E27FC236}">
                <a16:creationId xmlns:a16="http://schemas.microsoft.com/office/drawing/2014/main" id="{DD7A2F96-5811-4BB6-9B99-9990142FA32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057275" y="1733550"/>
            <a:ext cx="10191750" cy="424656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正文格式无限制，可根据案例要求自行调整</a:t>
            </a:r>
            <a:endParaRPr lang="en-US" altLang="zh-CN" dirty="0"/>
          </a:p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CBA35034-2E19-41AF-B234-80C8693C1E57}"/>
              </a:ext>
            </a:extLst>
          </p:cNvPr>
          <p:cNvGrpSpPr/>
          <p:nvPr userDrawn="1"/>
        </p:nvGrpSpPr>
        <p:grpSpPr>
          <a:xfrm>
            <a:off x="9877875" y="392752"/>
            <a:ext cx="1854857" cy="384695"/>
            <a:chOff x="9359254" y="157374"/>
            <a:chExt cx="2621463" cy="543688"/>
          </a:xfrm>
        </p:grpSpPr>
        <p:pic>
          <p:nvPicPr>
            <p:cNvPr id="66" name="图片 2">
              <a:extLst>
                <a:ext uri="{FF2B5EF4-FFF2-40B4-BE49-F238E27FC236}">
                  <a16:creationId xmlns:a16="http://schemas.microsoft.com/office/drawing/2014/main" id="{CBBD0E8E-B01D-4440-A303-DE1B4AAEB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1091056" y="189593"/>
              <a:ext cx="889661" cy="4792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7" name="图片 66">
              <a:extLst>
                <a:ext uri="{FF2B5EF4-FFF2-40B4-BE49-F238E27FC236}">
                  <a16:creationId xmlns:a16="http://schemas.microsoft.com/office/drawing/2014/main" id="{EC1097B2-5AA9-478D-AFD0-86B45C673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9254" y="157374"/>
              <a:ext cx="1496293" cy="5436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5609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ffie-greaterchina.cn/page/competition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9DEE3F5A-4D13-41A7-A5DD-8D41C2F4BD5E}"/>
              </a:ext>
            </a:extLst>
          </p:cNvPr>
          <p:cNvGrpSpPr/>
          <p:nvPr/>
        </p:nvGrpSpPr>
        <p:grpSpPr>
          <a:xfrm>
            <a:off x="5434216" y="1785845"/>
            <a:ext cx="4697120" cy="1487291"/>
            <a:chOff x="5848857" y="1857231"/>
            <a:chExt cx="4697120" cy="1487291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F4BAE0E6-6DE6-434D-8666-32574D139082}"/>
                </a:ext>
              </a:extLst>
            </p:cNvPr>
            <p:cNvSpPr txBox="1"/>
            <p:nvPr/>
          </p:nvSpPr>
          <p:spPr>
            <a:xfrm>
              <a:off x="5848857" y="1857231"/>
              <a:ext cx="46971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2021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互动创意奖</a:t>
              </a:r>
              <a:r>
                <a:rPr lang="en-US" altLang="zh-CN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&amp;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媒介营销奖</a:t>
              </a:r>
              <a:endPara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DA9306F2-23B1-43A1-A1D4-204709EE2D24}"/>
                </a:ext>
              </a:extLst>
            </p:cNvPr>
            <p:cNvSpPr txBox="1"/>
            <p:nvPr/>
          </p:nvSpPr>
          <p:spPr>
            <a:xfrm>
              <a:off x="6691717" y="2391632"/>
              <a:ext cx="3854260" cy="9528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2000" kern="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2021Interactive Creative Awards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2000" kern="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&amp; Media Marketing Awards</a:t>
              </a:r>
              <a:endParaRPr lang="zh-CN" altLang="zh-CN" sz="2000" kern="100" dirty="0">
                <a:effectLst/>
                <a:latin typeface="Tahoma" panose="020B0604030504040204" pitchFamily="34" charset="0"/>
                <a:ea typeface="黑体" panose="02010609060101010101" pitchFamily="49" charset="-122"/>
                <a:cs typeface="Tahoma" panose="020B0604030504040204" pitchFamily="34" charset="0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id="{F33855C7-B48D-43D7-BFD9-D8F688CA123F}"/>
              </a:ext>
            </a:extLst>
          </p:cNvPr>
          <p:cNvSpPr txBox="1"/>
          <p:nvPr/>
        </p:nvSpPr>
        <p:spPr>
          <a:xfrm>
            <a:off x="8279980" y="3858762"/>
            <a:ext cx="19396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提报案例</a:t>
            </a:r>
          </a:p>
        </p:txBody>
      </p:sp>
    </p:spTree>
    <p:extLst>
      <p:ext uri="{BB962C8B-B14F-4D97-AF65-F5344CB8AC3E}">
        <p14:creationId xmlns:p14="http://schemas.microsoft.com/office/powerpoint/2010/main" val="569295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>
            <a:extLst>
              <a:ext uri="{FF2B5EF4-FFF2-40B4-BE49-F238E27FC236}">
                <a16:creationId xmlns:a16="http://schemas.microsoft.com/office/drawing/2014/main" id="{F23C8FB4-5C6E-47AE-8D0F-E883D70B39B7}"/>
              </a:ext>
            </a:extLst>
          </p:cNvPr>
          <p:cNvSpPr/>
          <p:nvPr/>
        </p:nvSpPr>
        <p:spPr>
          <a:xfrm>
            <a:off x="4635584" y="722781"/>
            <a:ext cx="2920831" cy="4766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案例基本信息</a:t>
            </a:r>
          </a:p>
        </p:txBody>
      </p:sp>
      <p:graphicFrame>
        <p:nvGraphicFramePr>
          <p:cNvPr id="30" name="Table 114">
            <a:extLst>
              <a:ext uri="{FF2B5EF4-FFF2-40B4-BE49-F238E27FC236}">
                <a16:creationId xmlns:a16="http://schemas.microsoft.com/office/drawing/2014/main" id="{D2E1562A-8629-47C4-9709-1F18E1173C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8736567"/>
              </p:ext>
            </p:extLst>
          </p:nvPr>
        </p:nvGraphicFramePr>
        <p:xfrm>
          <a:off x="1477107" y="1693033"/>
          <a:ext cx="8907863" cy="3883804"/>
        </p:xfrm>
        <a:graphic>
          <a:graphicData uri="http://schemas.openxmlformats.org/drawingml/2006/table">
            <a:tbl>
              <a:tblPr/>
              <a:tblGrid>
                <a:gridCol w="3783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4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709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tabLst>
                          <a:tab pos="266700" algn="l"/>
                          <a:tab pos="533400" algn="l"/>
                          <a:tab pos="800100" algn="l"/>
                          <a:tab pos="1066800" algn="l"/>
                          <a:tab pos="1333500" algn="l"/>
                          <a:tab pos="1600200" algn="l"/>
                          <a:tab pos="1866900" algn="l"/>
                          <a:tab pos="2133600" algn="l"/>
                          <a:tab pos="2400300" algn="l"/>
                          <a:tab pos="2667000" algn="l"/>
                          <a:tab pos="2933700" algn="l"/>
                          <a:tab pos="3200400" algn="l"/>
                          <a:tab pos="3467100" algn="l"/>
                          <a:tab pos="3733800" algn="l"/>
                          <a:tab pos="4000500" algn="l"/>
                        </a:tabLst>
                        <a:defRPr sz="1800"/>
                      </a:pPr>
                      <a:r>
                        <a:rPr sz="1600" b="1" dirty="0" err="1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微软雅黑"/>
                        </a:rPr>
                        <a:t>广告品牌</a:t>
                      </a:r>
                      <a:r>
                        <a:rPr sz="16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微软雅黑"/>
                        </a:rPr>
                        <a:t>/</a:t>
                      </a:r>
                      <a:r>
                        <a:rPr sz="1600" b="1" dirty="0" err="1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微软雅黑"/>
                        </a:rPr>
                        <a:t>产品</a:t>
                      </a:r>
                      <a:endParaRPr sz="16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微软雅黑"/>
                        <a:sym typeface="微软雅黑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defRPr sz="1700">
                          <a:solidFill>
                            <a:srgbClr val="262626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endParaRPr sz="16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09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tabLst>
                          <a:tab pos="266700" algn="l"/>
                          <a:tab pos="533400" algn="l"/>
                          <a:tab pos="800100" algn="l"/>
                          <a:tab pos="1066800" algn="l"/>
                          <a:tab pos="1333500" algn="l"/>
                          <a:tab pos="1600200" algn="l"/>
                          <a:tab pos="1866900" algn="l"/>
                          <a:tab pos="2133600" algn="l"/>
                          <a:tab pos="2400300" algn="l"/>
                          <a:tab pos="2667000" algn="l"/>
                          <a:tab pos="2933700" algn="l"/>
                          <a:tab pos="3200400" algn="l"/>
                          <a:tab pos="3467100" algn="l"/>
                          <a:tab pos="3733800" algn="l"/>
                          <a:tab pos="4000500" algn="l"/>
                        </a:tabLst>
                        <a:defRPr sz="1800"/>
                      </a:pPr>
                      <a:r>
                        <a:rPr sz="1600" b="1" dirty="0" err="1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微软雅黑"/>
                        </a:rPr>
                        <a:t>案例名称</a:t>
                      </a:r>
                      <a:endParaRPr sz="1600" b="1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微软雅黑"/>
                        <a:sym typeface="微软雅黑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endParaRPr sz="16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微软雅黑"/>
                        <a:sym typeface="微软雅黑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709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tabLst>
                          <a:tab pos="266700" algn="l"/>
                          <a:tab pos="533400" algn="l"/>
                          <a:tab pos="800100" algn="l"/>
                          <a:tab pos="1066800" algn="l"/>
                          <a:tab pos="1333500" algn="l"/>
                          <a:tab pos="1600200" algn="l"/>
                          <a:tab pos="1866900" algn="l"/>
                          <a:tab pos="2133600" algn="l"/>
                          <a:tab pos="2400300" algn="l"/>
                          <a:tab pos="2667000" algn="l"/>
                          <a:tab pos="2933700" algn="l"/>
                          <a:tab pos="3200400" algn="l"/>
                          <a:tab pos="3467100" algn="l"/>
                          <a:tab pos="3733800" algn="l"/>
                          <a:tab pos="4000500" algn="l"/>
                        </a:tabLst>
                        <a:defRPr sz="1600" b="1">
                          <a:solidFill>
                            <a:srgbClr val="262626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rPr sz="1600" b="1" dirty="0" err="1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参赛赛道及类别</a:t>
                      </a:r>
                      <a:r>
                        <a:rPr sz="16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:</a:t>
                      </a: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pos="266700" algn="l"/>
                          <a:tab pos="533400" algn="l"/>
                          <a:tab pos="800100" algn="l"/>
                          <a:tab pos="1066800" algn="l"/>
                          <a:tab pos="1333500" algn="l"/>
                          <a:tab pos="1600200" algn="l"/>
                          <a:tab pos="1866900" algn="l"/>
                          <a:tab pos="2133600" algn="l"/>
                          <a:tab pos="2400300" algn="l"/>
                          <a:tab pos="2667000" algn="l"/>
                          <a:tab pos="2933700" algn="l"/>
                          <a:tab pos="3200400" algn="l"/>
                          <a:tab pos="3467100" algn="l"/>
                          <a:tab pos="3733800" algn="l"/>
                          <a:tab pos="4000500" algn="l"/>
                        </a:tabLst>
                        <a:defRPr sz="1400">
                          <a:solidFill>
                            <a:srgbClr val="262626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rPr lang="zh-CN" altLang="en-US" sz="16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</a:t>
                      </a:r>
                      <a:r>
                        <a:rPr sz="1600" b="0" dirty="0" err="1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见</a:t>
                      </a:r>
                      <a:r>
                        <a:rPr sz="1600" b="0" u="sng" dirty="0" err="1">
                          <a:solidFill>
                            <a:schemeClr val="tx1"/>
                          </a:solidFill>
                          <a:uFill>
                            <a:solidFill>
                              <a:srgbClr val="0563C1"/>
                            </a:solidFill>
                          </a:uFill>
                          <a:latin typeface="黑体" panose="02010609060101010101" pitchFamily="49" charset="-122"/>
                          <a:ea typeface="黑体" panose="02010609060101010101" pitchFamily="49" charset="-122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参赛手册</a:t>
                      </a:r>
                      <a:r>
                        <a:rPr lang="zh-CN" altLang="en-US" sz="1600" b="0" u="sng" dirty="0">
                          <a:solidFill>
                            <a:schemeClr val="tx1"/>
                          </a:solidFill>
                          <a:uFill>
                            <a:solidFill>
                              <a:srgbClr val="0563C1"/>
                            </a:solidFill>
                          </a:uFill>
                          <a:latin typeface="黑体" panose="02010609060101010101" pitchFamily="49" charset="-122"/>
                          <a:ea typeface="黑体" panose="02010609060101010101" pitchFamily="49" charset="-122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）</a:t>
                      </a:r>
                      <a:endParaRPr sz="1600" b="0" u="sng" dirty="0">
                        <a:solidFill>
                          <a:schemeClr val="tx1"/>
                        </a:solidFill>
                        <a:uFill>
                          <a:solidFill>
                            <a:srgbClr val="0563C1"/>
                          </a:solidFill>
                        </a:uFill>
                        <a:latin typeface="黑体" panose="02010609060101010101" pitchFamily="49" charset="-122"/>
                        <a:ea typeface="黑体" panose="02010609060101010101" pitchFamily="49" charset="-122"/>
                        <a:hlinkClick r:id="rId2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defRPr sz="1700">
                          <a:solidFill>
                            <a:srgbClr val="262626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endParaRPr sz="16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709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tabLst>
                          <a:tab pos="266700" algn="l"/>
                          <a:tab pos="533400" algn="l"/>
                          <a:tab pos="800100" algn="l"/>
                          <a:tab pos="1066800" algn="l"/>
                          <a:tab pos="1333500" algn="l"/>
                          <a:tab pos="1600200" algn="l"/>
                          <a:tab pos="1866900" algn="l"/>
                          <a:tab pos="2133600" algn="l"/>
                          <a:tab pos="2400300" algn="l"/>
                          <a:tab pos="2667000" algn="l"/>
                          <a:tab pos="2933700" algn="l"/>
                          <a:tab pos="3200400" algn="l"/>
                          <a:tab pos="3467100" algn="l"/>
                          <a:tab pos="3733800" algn="l"/>
                          <a:tab pos="4000500" algn="l"/>
                        </a:tabLst>
                        <a:defRPr sz="1600" b="1">
                          <a:solidFill>
                            <a:srgbClr val="262626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rPr sz="1600" b="1" dirty="0" err="1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案例投放时间段</a:t>
                      </a:r>
                      <a:r>
                        <a:rPr sz="1600" b="1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:</a:t>
                      </a: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pos="266700" algn="l"/>
                          <a:tab pos="533400" algn="l"/>
                          <a:tab pos="800100" algn="l"/>
                          <a:tab pos="1066800" algn="l"/>
                          <a:tab pos="1333500" algn="l"/>
                          <a:tab pos="1600200" algn="l"/>
                          <a:tab pos="1866900" algn="l"/>
                          <a:tab pos="2133600" algn="l"/>
                          <a:tab pos="2400300" algn="l"/>
                          <a:tab pos="2667000" algn="l"/>
                          <a:tab pos="2933700" algn="l"/>
                          <a:tab pos="3200400" algn="l"/>
                          <a:tab pos="3467100" algn="l"/>
                          <a:tab pos="3733800" algn="l"/>
                          <a:tab pos="4000500" algn="l"/>
                        </a:tabLst>
                        <a:defRPr sz="1400">
                          <a:solidFill>
                            <a:srgbClr val="262626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rPr sz="16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(年/月/日 – 年/月/日 或 </a:t>
                      </a:r>
                      <a:r>
                        <a:rPr sz="1600" b="0" dirty="0" err="1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仍在继续</a:t>
                      </a:r>
                      <a:r>
                        <a:rPr sz="1600" b="0" dirty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endParaRPr sz="16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微软雅黑"/>
                        <a:sym typeface="微软雅黑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8895C903-CFE1-4D6F-9402-78A962080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900" y="512243"/>
            <a:ext cx="2554208" cy="367249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4372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>
            <a:extLst>
              <a:ext uri="{FF2B5EF4-FFF2-40B4-BE49-F238E27FC236}">
                <a16:creationId xmlns:a16="http://schemas.microsoft.com/office/drawing/2014/main" id="{F0B1F205-0B4C-4C53-9D1A-1399AB775451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1057275" y="1733550"/>
            <a:ext cx="10191750" cy="424656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简单概述案例整体情况，字数要求：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200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字以内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正文无格式要求，可根据案例需要自行调整。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标题 3">
            <a:extLst>
              <a:ext uri="{FF2B5EF4-FFF2-40B4-BE49-F238E27FC236}">
                <a16:creationId xmlns:a16="http://schemas.microsoft.com/office/drawing/2014/main" id="{374E260C-4728-43EC-A1A3-0321B63E4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900" y="512243"/>
            <a:ext cx="2554208" cy="367249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内容提要：</a:t>
            </a:r>
          </a:p>
        </p:txBody>
      </p:sp>
    </p:spTree>
    <p:extLst>
      <p:ext uri="{BB962C8B-B14F-4D97-AF65-F5344CB8AC3E}">
        <p14:creationId xmlns:p14="http://schemas.microsoft.com/office/powerpoint/2010/main" val="2512484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1">
            <a:extLst>
              <a:ext uri="{FF2B5EF4-FFF2-40B4-BE49-F238E27FC236}">
                <a16:creationId xmlns:a16="http://schemas.microsoft.com/office/drawing/2014/main" id="{CB3A713B-5C9D-428E-AFE0-272E5B2B3747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1057275" y="1733550"/>
            <a:ext cx="10191750" cy="424656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市场分析部分字数要求：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200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字以内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可包括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sym typeface="微软雅黑"/>
              </a:rPr>
              <a:t>市场背景及洞察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sym typeface="微软雅黑"/>
              </a:rPr>
              <a:t>/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sym typeface="微软雅黑"/>
              </a:rPr>
              <a:t>广告目标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sym typeface="微软雅黑"/>
              </a:rPr>
              <a:t>/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sym typeface="微软雅黑"/>
              </a:rPr>
              <a:t>目标受众等分析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正文无格式要求，可根据案例需要自行调整</a:t>
            </a:r>
          </a:p>
          <a:p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45F933AF-D25E-46DC-B811-6DF0BA8A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900" y="512243"/>
            <a:ext cx="2554208" cy="367249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市场分析</a:t>
            </a:r>
          </a:p>
        </p:txBody>
      </p:sp>
    </p:spTree>
    <p:extLst>
      <p:ext uri="{BB962C8B-B14F-4D97-AF65-F5344CB8AC3E}">
        <p14:creationId xmlns:p14="http://schemas.microsoft.com/office/powerpoint/2010/main" val="604960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CCB877A-2DC9-4C85-83C3-730DE929D799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1057275" y="1733550"/>
            <a:ext cx="10191750" cy="424656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案例阐述部分字数要求：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500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字以内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正文无格式要求，可根据案例需要自行调整</a:t>
            </a:r>
          </a:p>
          <a:p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613566F3-F98B-48A4-9932-FDB2D7228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900" y="512243"/>
            <a:ext cx="2554208" cy="367249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案例阐述</a:t>
            </a:r>
          </a:p>
        </p:txBody>
      </p:sp>
    </p:spTree>
    <p:extLst>
      <p:ext uri="{BB962C8B-B14F-4D97-AF65-F5344CB8AC3E}">
        <p14:creationId xmlns:p14="http://schemas.microsoft.com/office/powerpoint/2010/main" val="3448772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999FE5F-937D-4700-AD7C-337238A7A4D2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1057275" y="1733550"/>
            <a:ext cx="10191750" cy="4246563"/>
          </a:xfrm>
          <a:prstGeom prst="rect">
            <a:avLst/>
          </a:prstGeom>
        </p:spPr>
        <p:txBody>
          <a:bodyPr/>
          <a:lstStyle/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正文无格式要求，可根据案例需要自行调整</a:t>
            </a:r>
          </a:p>
          <a:p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93327C9D-E6B0-4A65-838A-A23F09E0B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900" y="512243"/>
            <a:ext cx="2554208" cy="367249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广告费用</a:t>
            </a:r>
          </a:p>
        </p:txBody>
      </p:sp>
    </p:spTree>
    <p:extLst>
      <p:ext uri="{BB962C8B-B14F-4D97-AF65-F5344CB8AC3E}">
        <p14:creationId xmlns:p14="http://schemas.microsoft.com/office/powerpoint/2010/main" val="1622659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12DDDF0F-93D7-45BA-8016-DF945B6E3B09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1057275" y="1733550"/>
            <a:ext cx="10191750" cy="4246563"/>
          </a:xfrm>
          <a:prstGeom prst="rect">
            <a:avLst/>
          </a:prstGeom>
        </p:spPr>
        <p:txBody>
          <a:bodyPr/>
          <a:lstStyle/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正文无格式要求，可根据案例需要自行调整</a:t>
            </a:r>
          </a:p>
          <a:p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EE981430-6F4E-4B94-B63E-90D406736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900" y="512243"/>
            <a:ext cx="2554208" cy="367249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效果展示</a:t>
            </a:r>
          </a:p>
        </p:txBody>
      </p:sp>
    </p:spTree>
    <p:extLst>
      <p:ext uri="{BB962C8B-B14F-4D97-AF65-F5344CB8AC3E}">
        <p14:creationId xmlns:p14="http://schemas.microsoft.com/office/powerpoint/2010/main" val="267911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0422C59-D90C-46D7-A5A5-608496751766}"/>
              </a:ext>
            </a:extLst>
          </p:cNvPr>
          <p:cNvSpPr txBox="1"/>
          <p:nvPr/>
        </p:nvSpPr>
        <p:spPr>
          <a:xfrm>
            <a:off x="8048847" y="316739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/>
              <a:t>感谢您的参与</a:t>
            </a:r>
          </a:p>
        </p:txBody>
      </p:sp>
    </p:spTree>
    <p:extLst>
      <p:ext uri="{BB962C8B-B14F-4D97-AF65-F5344CB8AC3E}">
        <p14:creationId xmlns:p14="http://schemas.microsoft.com/office/powerpoint/2010/main" val="40958987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165</Words>
  <Application>Microsoft Office PowerPoint</Application>
  <PresentationFormat>宽屏</PresentationFormat>
  <Paragraphs>27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仓耳青禾体-谷力 W05</vt:lpstr>
      <vt:lpstr>等线</vt:lpstr>
      <vt:lpstr>黑体</vt:lpstr>
      <vt:lpstr>Arial</vt:lpstr>
      <vt:lpstr>Calibri</vt:lpstr>
      <vt:lpstr>Tahoma</vt:lpstr>
      <vt:lpstr>Office Theme</vt:lpstr>
      <vt:lpstr>PowerPoint 演示文稿</vt:lpstr>
      <vt:lpstr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内容提要：</vt:lpstr>
      <vt:lpstr>市场分析</vt:lpstr>
      <vt:lpstr>案例阐述</vt:lpstr>
      <vt:lpstr>广告费用</vt:lpstr>
      <vt:lpstr>效果展示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小 吱</cp:lastModifiedBy>
  <cp:revision>211</cp:revision>
  <dcterms:created xsi:type="dcterms:W3CDTF">2019-03-29T12:25:33Z</dcterms:created>
  <dcterms:modified xsi:type="dcterms:W3CDTF">2021-06-09T07:13:53Z</dcterms:modified>
</cp:coreProperties>
</file>